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1115" r:id="rId2"/>
    <p:sldId id="1871" r:id="rId3"/>
    <p:sldId id="1116" r:id="rId4"/>
    <p:sldId id="1860" r:id="rId5"/>
    <p:sldId id="1861" r:id="rId6"/>
    <p:sldId id="1867" r:id="rId7"/>
    <p:sldId id="1882" r:id="rId8"/>
    <p:sldId id="1864" r:id="rId9"/>
    <p:sldId id="1865" r:id="rId10"/>
    <p:sldId id="1885" r:id="rId11"/>
    <p:sldId id="1883" r:id="rId12"/>
    <p:sldId id="1859" r:id="rId13"/>
    <p:sldId id="1870" r:id="rId14"/>
    <p:sldId id="1139" r:id="rId15"/>
    <p:sldId id="1879" r:id="rId16"/>
    <p:sldId id="1874" r:id="rId17"/>
    <p:sldId id="1875" r:id="rId18"/>
    <p:sldId id="1876" r:id="rId19"/>
    <p:sldId id="1877" r:id="rId20"/>
    <p:sldId id="1869" r:id="rId21"/>
    <p:sldId id="1208" r:id="rId22"/>
    <p:sldId id="1884" r:id="rId23"/>
    <p:sldId id="271" r:id="rId24"/>
    <p:sldId id="276" r:id="rId25"/>
    <p:sldId id="278" r:id="rId26"/>
    <p:sldId id="1868" r:id="rId27"/>
    <p:sldId id="1234" r:id="rId28"/>
    <p:sldId id="1232" r:id="rId29"/>
    <p:sldId id="1212" r:id="rId30"/>
    <p:sldId id="1235" r:id="rId31"/>
    <p:sldId id="1236" r:id="rId32"/>
    <p:sldId id="1213" r:id="rId33"/>
    <p:sldId id="941" r:id="rId34"/>
    <p:sldId id="942" r:id="rId35"/>
    <p:sldId id="943" r:id="rId36"/>
    <p:sldId id="1857" r:id="rId37"/>
    <p:sldId id="1858" r:id="rId38"/>
    <p:sldId id="1216" r:id="rId39"/>
    <p:sldId id="1215" r:id="rId40"/>
    <p:sldId id="1230" r:id="rId41"/>
    <p:sldId id="1217" r:id="rId42"/>
    <p:sldId id="1000" r:id="rId43"/>
    <p:sldId id="1233" r:id="rId44"/>
    <p:sldId id="1229" r:id="rId45"/>
    <p:sldId id="1633" r:id="rId46"/>
    <p:sldId id="1219" r:id="rId47"/>
    <p:sldId id="992" r:id="rId48"/>
    <p:sldId id="279" r:id="rId49"/>
    <p:sldId id="947" r:id="rId50"/>
    <p:sldId id="955" r:id="rId51"/>
    <p:sldId id="989" r:id="rId52"/>
    <p:sldId id="990" r:id="rId53"/>
    <p:sldId id="988" r:id="rId54"/>
    <p:sldId id="926" r:id="rId55"/>
    <p:sldId id="995" r:id="rId56"/>
    <p:sldId id="927" r:id="rId57"/>
    <p:sldId id="998" r:id="rId58"/>
    <p:sldId id="997" r:id="rId59"/>
    <p:sldId id="928" r:id="rId60"/>
    <p:sldId id="948" r:id="rId61"/>
    <p:sldId id="956" r:id="rId62"/>
    <p:sldId id="993" r:id="rId63"/>
    <p:sldId id="957" r:id="rId64"/>
    <p:sldId id="999" r:id="rId65"/>
    <p:sldId id="929" r:id="rId66"/>
    <p:sldId id="962" r:id="rId67"/>
    <p:sldId id="16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6327"/>
  </p:normalViewPr>
  <p:slideViewPr>
    <p:cSldViewPr snapToGrid="0">
      <p:cViewPr varScale="1">
        <p:scale>
          <a:sx n="146" d="100"/>
          <a:sy n="146" d="100"/>
        </p:scale>
        <p:origin x="4920" y="3808"/>
      </p:cViewPr>
      <p:guideLst/>
    </p:cSldViewPr>
  </p:slideViewPr>
  <p:notesTextViewPr>
    <p:cViewPr>
      <p:scale>
        <a:sx n="1" d="1"/>
        <a:sy n="1" d="1"/>
      </p:scale>
      <p:origin x="0" y="0"/>
    </p:cViewPr>
  </p:notesTextViewPr>
  <p:sorterViewPr>
    <p:cViewPr varScale="1">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3/12/24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3/12/24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3/12/24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3/12/24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3/12/24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3/12/24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3/12/24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3/12/24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3/12/24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3/12/24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3/12/24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3/12/24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3/12/24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huggingface.co/"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youtu.be/rLl9XBg7wSs"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eb.archive.org/web/20220921124220id_/https:/dl.acm.org/doi/pdf/10.5555/3374430.3374464"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90.png"/><Relationship Id="rId7" Type="http://schemas.openxmlformats.org/officeDocument/2006/relationships/image" Target="../media/image50.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2"/>
          <a:stretch>
            <a:fillRect/>
          </a:stretch>
        </p:blipFill>
        <p:spPr>
          <a:xfrm>
            <a:off x="3699819" y="144094"/>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normAutofit fontScale="90000"/>
              </a:bodyPr>
              <a:lstStyle/>
              <a:p>
                <a:r>
                  <a:rPr lang="en-US" dirty="0"/>
                  <a:t>Output from Chatbot</a:t>
                </a:r>
                <a:br>
                  <a:rPr lang="en-US" dirty="0"/>
                </a:br>
                <a14:m>
                  <m:oMath xmlns:m="http://schemas.openxmlformats.org/officeDocument/2006/math">
                    <m:r>
                      <a:rPr lang="en-US" sz="2700" i="1" dirty="0">
                        <a:solidFill>
                          <a:srgbClr val="000000"/>
                        </a:solidFill>
                        <a:latin typeface="Cambria Math" panose="02040503050406030204" pitchFamily="18" charset="0"/>
                      </a:rPr>
                      <m:t>𝑞</m:t>
                    </m:r>
                  </m:oMath>
                </a14:m>
                <a:r>
                  <a:rPr lang="en-US" sz="2700" dirty="0">
                    <a:solidFill>
                      <a:srgbClr val="000000"/>
                    </a:solidFill>
                  </a:rPr>
                  <a:t>: Defense Against Model Extraction Attacks on Recommender Systems</a:t>
                </a:r>
                <a:br>
                  <a:rPr lang="en-US" sz="2700" dirty="0"/>
                </a:br>
                <a14:m>
                  <m:oMath xmlns:m="http://schemas.openxmlformats.org/officeDocument/2006/math">
                    <m:r>
                      <a:rPr lang="en-US" sz="2700" i="1" dirty="0">
                        <a:latin typeface="Cambria Math" panose="02040503050406030204" pitchFamily="18" charset="0"/>
                      </a:rPr>
                      <m:t>𝑟</m:t>
                    </m:r>
                  </m:oMath>
                </a14:m>
                <a:r>
                  <a:rPr lang="en-US" sz="2700" dirty="0"/>
                  <a:t>: </a:t>
                </a:r>
                <a:r>
                  <a:rPr lang="en-US" sz="2700" dirty="0">
                    <a:solidFill>
                      <a:srgbClr val="000000"/>
                    </a:solidFill>
                  </a:rPr>
                  <a:t>Revisiting </a:t>
                </a:r>
                <a:r>
                  <a:rPr lang="en-US" sz="2700" dirty="0" err="1">
                    <a:solidFill>
                      <a:srgbClr val="000000"/>
                    </a:solidFill>
                  </a:rPr>
                  <a:t>Adversarially</a:t>
                </a:r>
                <a:r>
                  <a:rPr lang="en-US" sz="2700" dirty="0">
                    <a:solidFill>
                      <a:srgbClr val="000000"/>
                    </a:solidFill>
                  </a:rPr>
                  <a:t> Learned Injection Attacks Against Recommender Systems</a:t>
                </a:r>
                <a:endParaRPr lang="en-US" sz="2200" dirty="0"/>
              </a:p>
            </p:txBody>
          </p:sp>
        </mc:Choice>
        <mc:Fallback xmlns="">
          <p:sp>
            <p:nvSpPr>
              <p:cNvPr id="6" name="Title 5">
                <a:extLst>
                  <a:ext uri="{FF2B5EF4-FFF2-40B4-BE49-F238E27FC236}">
                    <a16:creationId xmlns:a16="http://schemas.microsoft.com/office/drawing/2014/main" id="{BA1D8CFD-B035-F123-BCE4-CBAAE91B3399}"/>
                  </a:ext>
                </a:extLst>
              </p:cNvPr>
              <p:cNvSpPr>
                <a:spLocks noGrp="1" noRot="1" noChangeAspect="1" noMove="1" noResize="1" noEditPoints="1" noAdjustHandles="1" noChangeArrowheads="1" noChangeShapeType="1" noTextEdit="1"/>
              </p:cNvSpPr>
              <p:nvPr>
                <p:ph type="title"/>
              </p:nvPr>
            </p:nvSpPr>
            <p:spPr>
              <a:blipFill>
                <a:blip r:embed="rId2"/>
                <a:stretch>
                  <a:fillRect l="-2171" t="-10476" b="-1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p:txBody>
          </p:sp>
        </mc:Choice>
        <mc:Fallback xmlns="">
          <p:sp>
            <p:nvSpPr>
              <p:cNvPr id="7" name="Text Placeholder 6">
                <a:extLst>
                  <a:ext uri="{FF2B5EF4-FFF2-40B4-BE49-F238E27FC236}">
                    <a16:creationId xmlns:a16="http://schemas.microsoft.com/office/drawing/2014/main" id="{D5F30FF5-BCCE-67A2-C134-BC455CC4800D}"/>
                  </a:ext>
                </a:extLst>
              </p:cNvPr>
              <p:cNvSpPr>
                <a:spLocks noGrp="1" noRot="1" noChangeAspect="1" noMove="1" noResize="1" noEditPoints="1" noAdjustHandles="1" noChangeArrowheads="1" noChangeShapeType="1" noTextEdit="1"/>
              </p:cNvSpPr>
              <p:nvPr>
                <p:ph type="body" idx="1"/>
              </p:nvPr>
            </p:nvSpPr>
            <p:spPr>
              <a:blipFill>
                <a:blip r:embed="rId3"/>
                <a:stretch>
                  <a:fillRect l="-1966" b="-1666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a:t>
            </a:r>
          </a:p>
          <a:p>
            <a:pPr lvl="1"/>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a:t>
            </a:r>
          </a:p>
          <a:p>
            <a:pPr lvl="1"/>
            <a:r>
              <a:rPr lang="en-US" b="0" i="0" dirty="0">
                <a:solidFill>
                  <a:srgbClr val="000000"/>
                </a:solidFill>
                <a:effectLst/>
                <a:latin typeface="Times" pitchFamily="2" charset="0"/>
              </a:rPr>
              <a:t>"Defense Against Model Extraction Attacks on Recommender Systems”</a:t>
            </a:r>
          </a:p>
          <a:p>
            <a:pPr lvl="1"/>
            <a:r>
              <a:rPr lang="en-US" b="0" i="0" dirty="0">
                <a:solidFill>
                  <a:srgbClr val="000000"/>
                </a:solidFill>
                <a:effectLst/>
                <a:latin typeface="Times" pitchFamily="2" charset="0"/>
              </a:rPr>
              <a:t>focus on security aspects of recommender systems. </a:t>
            </a:r>
          </a:p>
          <a:p>
            <a:r>
              <a:rPr lang="en-US" b="0" i="0" dirty="0">
                <a:solidFill>
                  <a:srgbClr val="000000"/>
                </a:solidFill>
                <a:effectLst/>
                <a:latin typeface="Times" pitchFamily="2" charset="0"/>
              </a:rPr>
              <a:t>The first paper explores injection attacks </a:t>
            </a:r>
          </a:p>
          <a:p>
            <a:pPr lvl="1"/>
            <a:r>
              <a:rPr lang="en-US" b="0" i="0" dirty="0">
                <a:solidFill>
                  <a:srgbClr val="000000"/>
                </a:solidFill>
                <a:effectLst/>
                <a:latin typeface="Times" pitchFamily="2" charset="0"/>
              </a:rPr>
              <a:t>where the attacker manipulates the recommendation model by injecting malicious data, </a:t>
            </a:r>
          </a:p>
          <a:p>
            <a:pPr lvl="1"/>
            <a:r>
              <a:rPr lang="en-US" b="0" i="0" dirty="0">
                <a:solidFill>
                  <a:srgbClr val="000000"/>
                </a:solidFill>
                <a:effectLst/>
                <a:latin typeface="Times" pitchFamily="2" charset="0"/>
              </a:rPr>
              <a:t>while the second paper deals with defending against model extraction attacks aimed at extracting sensitive information from the recommender system. </a:t>
            </a:r>
          </a:p>
          <a:p>
            <a:r>
              <a:rPr lang="en-US" b="0" i="0" dirty="0">
                <a:solidFill>
                  <a:srgbClr val="000000"/>
                </a:solidFill>
                <a:effectLst/>
                <a:latin typeface="Times" pitchFamily="2" charset="0"/>
              </a:rPr>
              <a:t>Both papers highlight the importance of </a:t>
            </a:r>
          </a:p>
          <a:p>
            <a:pPr lvl="1"/>
            <a:r>
              <a:rPr lang="en-US" b="0" i="0" dirty="0">
                <a:solidFill>
                  <a:srgbClr val="000000"/>
                </a:solidFill>
                <a:effectLst/>
                <a:latin typeface="Times" pitchFamily="2" charset="0"/>
              </a:rPr>
              <a:t>addressing security vulnerabilities in recommender systems to protect user data and </a:t>
            </a:r>
          </a:p>
          <a:p>
            <a:pPr lvl="1"/>
            <a:r>
              <a:rPr lang="en-US" b="0" i="0" dirty="0">
                <a:solidFill>
                  <a:srgbClr val="000000"/>
                </a:solidFill>
                <a:effectLst/>
                <a:latin typeface="Times" pitchFamily="2" charset="0"/>
              </a:rPr>
              <a:t>maintain the integrity of the recommendation models.</a:t>
            </a:r>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p:txBody>
          </p:sp>
        </mc:Choice>
        <mc:Fallback xmlns="">
          <p:sp>
            <p:nvSpPr>
              <p:cNvPr id="9" name="Text Placeholder 8">
                <a:extLst>
                  <a:ext uri="{FF2B5EF4-FFF2-40B4-BE49-F238E27FC236}">
                    <a16:creationId xmlns:a16="http://schemas.microsoft.com/office/drawing/2014/main" id="{C25A65C3-3ABF-D6B2-F523-E3ACB49F7FAC}"/>
                  </a:ext>
                </a:extLst>
              </p:cNvPr>
              <p:cNvSpPr>
                <a:spLocks noGrp="1" noRot="1" noChangeAspect="1" noMove="1" noResize="1" noEditPoints="1" noAdjustHandles="1" noChangeArrowheads="1" noChangeShapeType="1" noTextEdit="1"/>
              </p:cNvSpPr>
              <p:nvPr>
                <p:ph type="body" sz="quarter" idx="3"/>
              </p:nvPr>
            </p:nvSpPr>
            <p:spPr>
              <a:blipFill>
                <a:blip r:embed="rId4"/>
                <a:stretch>
                  <a:fillRect l="-1956"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t>
            </a:r>
          </a:p>
          <a:p>
            <a:pPr lvl="1"/>
            <a:r>
              <a:rPr lang="en-US" b="0" i="0" dirty="0">
                <a:solidFill>
                  <a:srgbClr val="000000"/>
                </a:solidFill>
                <a:effectLst/>
                <a:latin typeface="Times" pitchFamily="2" charset="0"/>
              </a:rPr>
              <a:t>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t>
            </a:r>
          </a:p>
          <a:p>
            <a:pPr lvl="1"/>
            <a:r>
              <a:rPr lang="en-US" b="0" i="0" dirty="0">
                <a:solidFill>
                  <a:srgbClr val="000000"/>
                </a:solidFill>
                <a:effectLst/>
                <a:latin typeface="Times" pitchFamily="2" charset="0"/>
              </a:rPr>
              <a:t>where the attacker has knowledge about the dataset used to train the target recommendation model. </a:t>
            </a:r>
          </a:p>
          <a:p>
            <a:r>
              <a:rPr lang="en-US" b="0" i="0" dirty="0">
                <a:solidFill>
                  <a:srgbClr val="000000"/>
                </a:solidFill>
                <a:effectLst/>
                <a:latin typeface="Times" pitchFamily="2" charset="0"/>
              </a:rPr>
              <a:t>On the other hand, "Defense Against Model Extraction Attacks on Recommender Systems" </a:t>
            </a:r>
          </a:p>
          <a:p>
            <a:pPr lvl="1"/>
            <a:r>
              <a:rPr lang="en-US" b="0" i="0" dirty="0">
                <a:solidFill>
                  <a:srgbClr val="000000"/>
                </a:solidFill>
                <a:effectLst/>
                <a:latin typeface="Times" pitchFamily="2" charset="0"/>
              </a:rPr>
              <a:t>focuses on strategies to defend against model extraction attacks, </a:t>
            </a:r>
          </a:p>
          <a:p>
            <a:pPr lvl="1"/>
            <a:r>
              <a:rPr lang="en-US" b="0" i="0" dirty="0">
                <a:solidFill>
                  <a:srgbClr val="000000"/>
                </a:solidFill>
                <a:effectLst/>
                <a:latin typeface="Times" pitchFamily="2" charset="0"/>
              </a:rPr>
              <a:t>where attackers try to extract the architecture or parameters of a recommender system. </a:t>
            </a:r>
          </a:p>
          <a:p>
            <a:r>
              <a:rPr lang="en-US" b="0" i="0" dirty="0">
                <a:solidFill>
                  <a:srgbClr val="000000"/>
                </a:solidFill>
                <a:effectLst/>
                <a:latin typeface="Times" pitchFamily="2" charset="0"/>
              </a:rPr>
              <a:t>The former paper deals with adversarial attacks, </a:t>
            </a:r>
          </a:p>
          <a:p>
            <a:pPr lvl="1"/>
            <a:r>
              <a:rPr lang="en-US" b="0" i="0" dirty="0">
                <a:solidFill>
                  <a:srgbClr val="000000"/>
                </a:solidFill>
                <a:effectLst/>
                <a:latin typeface="Times" pitchFamily="2" charset="0"/>
              </a:rPr>
              <a:t>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
        <p:nvSpPr>
          <p:cNvPr id="2" name="Rounded Rectangular Callout 1">
            <a:extLst>
              <a:ext uri="{FF2B5EF4-FFF2-40B4-BE49-F238E27FC236}">
                <a16:creationId xmlns:a16="http://schemas.microsoft.com/office/drawing/2014/main" id="{5FECCD55-BA9A-66C8-C34C-FE033CA9ED22}"/>
              </a:ext>
            </a:extLst>
          </p:cNvPr>
          <p:cNvSpPr/>
          <p:nvPr/>
        </p:nvSpPr>
        <p:spPr>
          <a:xfrm>
            <a:off x="310673" y="4484967"/>
            <a:ext cx="890711" cy="402716"/>
          </a:xfrm>
          <a:prstGeom prst="wedgeRoundRectCallout">
            <a:avLst>
              <a:gd name="adj1" fmla="val 65337"/>
              <a:gd name="adj2" fmla="val 955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diff?</a:t>
            </a:r>
          </a:p>
        </p:txBody>
      </p:sp>
      <p:sp>
        <p:nvSpPr>
          <p:cNvPr id="4" name="Rounded Rectangular Callout 3">
            <a:extLst>
              <a:ext uri="{FF2B5EF4-FFF2-40B4-BE49-F238E27FC236}">
                <a16:creationId xmlns:a16="http://schemas.microsoft.com/office/drawing/2014/main" id="{BE61D068-2F46-18FC-7C81-5A30A377FB40}"/>
              </a:ext>
            </a:extLst>
          </p:cNvPr>
          <p:cNvSpPr/>
          <p:nvPr/>
        </p:nvSpPr>
        <p:spPr>
          <a:xfrm>
            <a:off x="5574445" y="3026284"/>
            <a:ext cx="890711" cy="402716"/>
          </a:xfrm>
          <a:prstGeom prst="wedgeRoundRectCallout">
            <a:avLst>
              <a:gd name="adj1" fmla="val 65337"/>
              <a:gd name="adj2" fmla="val 955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a:t>
            </a:r>
          </a:p>
        </p:txBody>
      </p:sp>
    </p:spTree>
    <p:extLst>
      <p:ext uri="{BB962C8B-B14F-4D97-AF65-F5344CB8AC3E}">
        <p14:creationId xmlns:p14="http://schemas.microsoft.com/office/powerpoint/2010/main" val="201572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Take-Away Message:</a:t>
            </a:r>
            <a:br>
              <a:rPr lang="en-US" dirty="0"/>
            </a:br>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What can you do right now without too much effort</a:t>
            </a:r>
          </a:p>
          <a:p>
            <a:pPr lvl="1">
              <a:buFont typeface="Wingdings" pitchFamily="2" charset="2"/>
              <a:buChar char="ü"/>
            </a:pPr>
            <a:r>
              <a:rPr lang="en-US" dirty="0">
                <a:solidFill>
                  <a:schemeClr val="bg2">
                    <a:lumMod val="75000"/>
                  </a:schemeClr>
                </a:solidFill>
              </a:rPr>
              <a:t>Off-the-Shelf APIs</a:t>
            </a:r>
          </a:p>
          <a:p>
            <a:pPr lvl="1">
              <a:buFont typeface="Wingdings" pitchFamily="2" charset="2"/>
              <a:buChar char="ü"/>
            </a:pPr>
            <a:r>
              <a:rPr lang="en-US" dirty="0">
                <a:solidFill>
                  <a:schemeClr val="bg2">
                    <a:lumMod val="75000"/>
                  </a:schemeClr>
                </a:solidFill>
              </a:rPr>
              <a:t>Off-the-Shelf Chatbots</a:t>
            </a:r>
          </a:p>
          <a:p>
            <a:pPr>
              <a:buFont typeface="Wingdings" pitchFamily="2" charset="2"/>
              <a:buChar char="ü"/>
            </a:pPr>
            <a:r>
              <a:rPr lang="en-US" dirty="0">
                <a:solidFill>
                  <a:schemeClr val="bg2">
                    <a:lumMod val="75000"/>
                  </a:schemeClr>
                </a:solidFill>
              </a:rPr>
              <a:t>Use case: Academic search domain</a:t>
            </a:r>
          </a:p>
          <a:p>
            <a:pPr lvl="1">
              <a:buFont typeface="Wingdings" pitchFamily="2" charset="2"/>
              <a:buChar char="ü"/>
            </a:pPr>
            <a:r>
              <a:rPr lang="en-US" dirty="0">
                <a:solidFill>
                  <a:schemeClr val="bg2">
                    <a:lumMod val="75000"/>
                  </a:schemeClr>
                </a:solidFill>
              </a:rPr>
              <a:t>Recommendations</a:t>
            </a:r>
          </a:p>
          <a:p>
            <a:pPr lvl="1">
              <a:buFont typeface="Wingdings" pitchFamily="2" charset="2"/>
              <a:buChar char="ü"/>
            </a:pPr>
            <a:r>
              <a:rPr lang="en-US" dirty="0">
                <a:solidFill>
                  <a:schemeClr val="bg2">
                    <a:lumMod val="75000"/>
                  </a:schemeClr>
                </a:solidFill>
              </a:rPr>
              <a:t>Compare and Contrast</a:t>
            </a:r>
          </a:p>
          <a:p>
            <a:pPr>
              <a:buFont typeface="Wingdings" pitchFamily="2" charset="2"/>
              <a:buChar char="Ø"/>
            </a:pPr>
            <a:r>
              <a:rPr lang="en-US" b="1" dirty="0"/>
              <a:t>If you are developing a web site or an app on a phone,</a:t>
            </a:r>
          </a:p>
          <a:p>
            <a:pPr lvl="1"/>
            <a:r>
              <a:rPr lang="en-US" b="1" dirty="0"/>
              <a:t>It is super-easy to use off-the-shelf APIs and chatbots</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35641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Prompt engineering</a:t>
            </a:r>
          </a:p>
          <a:p>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14</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 Stack Overflow</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Stack Overflow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Stack Overflow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Stack Overflow…</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Stack Overflow</a:t>
            </a:r>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stack Overflow</a:t>
            </a:r>
          </a:p>
          <a:p>
            <a:pPr lvl="1"/>
            <a:r>
              <a:rPr lang="en-US" dirty="0"/>
              <a:t>Developers will suffer</a:t>
            </a:r>
          </a:p>
          <a:p>
            <a:r>
              <a:rPr lang="en-US" dirty="0"/>
              <a:t>Where does </a:t>
            </a:r>
            <a:r>
              <a:rPr lang="en-US" dirty="0" err="1"/>
              <a:t>ChatGPT</a:t>
            </a:r>
            <a:r>
              <a:rPr lang="en-US" dirty="0"/>
              <a:t> get its content?</a:t>
            </a:r>
          </a:p>
          <a:p>
            <a:pPr lvl="1"/>
            <a:r>
              <a:rPr lang="en-US" dirty="0"/>
              <a:t>Stack Overflow?</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normAutofit/>
          </a:bodyPr>
          <a:lstStyle/>
          <a:p>
            <a:r>
              <a:rPr lang="en-US" sz="4400" dirty="0"/>
              <a:t>(Not Easy)</a:t>
            </a:r>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Available UX frameworks</a:t>
            </a:r>
          </a:p>
          <a:p>
            <a:r>
              <a:rPr lang="en-US" dirty="0"/>
              <a:t>Lots of open-source solutions</a:t>
            </a:r>
          </a:p>
          <a:p>
            <a:r>
              <a:rPr lang="en-US" dirty="0"/>
              <a:t>APIs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21</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Prompt engineering</a:t>
            </a:r>
          </a:p>
          <a:p>
            <a:pPr>
              <a:buFont typeface="Wingdings" pitchFamily="2" charset="2"/>
              <a:buChar char="Ø"/>
            </a:pPr>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631385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without too much effort</a:t>
            </a:r>
          </a:p>
          <a:p>
            <a:pPr lvl="1"/>
            <a:r>
              <a:rPr lang="en-US" dirty="0"/>
              <a:t>Off-the-Shelf APIs</a:t>
            </a:r>
          </a:p>
          <a:p>
            <a:pPr lvl="1"/>
            <a:r>
              <a:rPr lang="en-US" dirty="0"/>
              <a:t>Off-the-Shelf Chatbots</a:t>
            </a:r>
          </a:p>
          <a:p>
            <a:r>
              <a:rPr lang="en-US" dirty="0"/>
              <a:t>Use case: Academic search domain</a:t>
            </a:r>
          </a:p>
          <a:p>
            <a:pPr lvl="1"/>
            <a:r>
              <a:rPr lang="en-US" dirty="0"/>
              <a:t>Recommendations</a:t>
            </a:r>
          </a:p>
          <a:p>
            <a:pPr lvl="1"/>
            <a:r>
              <a:rPr lang="en-US" dirty="0"/>
              <a:t>Compare and Contrast</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32</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33</a:t>
            </a:fld>
            <a:endParaRPr lang="en-US"/>
          </a:p>
        </p:txBody>
      </p:sp>
    </p:spTree>
    <p:extLst>
      <p:ext uri="{BB962C8B-B14F-4D97-AF65-F5344CB8AC3E}">
        <p14:creationId xmlns:p14="http://schemas.microsoft.com/office/powerpoint/2010/main" val="344706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34</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35</a:t>
            </a:fld>
            <a:endParaRPr lang="en-US"/>
          </a:p>
        </p:txBody>
      </p:sp>
    </p:spTree>
    <p:extLst>
      <p:ext uri="{BB962C8B-B14F-4D97-AF65-F5344CB8AC3E}">
        <p14:creationId xmlns:p14="http://schemas.microsoft.com/office/powerpoint/2010/main" val="424720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211436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A Few Use Cases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AD3ECAD-8EB2-7C52-F304-E513F2948AD9}"/>
                  </a:ext>
                </a:extLst>
              </p:cNvPr>
              <p:cNvSpPr>
                <a:spLocks noGrp="1"/>
              </p:cNvSpPr>
              <p:nvPr>
                <p:ph type="body" idx="1"/>
              </p:nvPr>
            </p:nvSpPr>
            <p:spPr/>
            <p:txBody>
              <a:bodyPr/>
              <a:lstStyle/>
              <a:p>
                <a:r>
                  <a:rPr lang="en-US" dirty="0"/>
                  <a:t>Recommendations for query </a:t>
                </a:r>
                <a14:m>
                  <m:oMath xmlns:m="http://schemas.openxmlformats.org/officeDocument/2006/math">
                    <m:r>
                      <a:rPr lang="en-US" i="1" dirty="0" smtClean="0">
                        <a:latin typeface="Cambria Math" panose="02040503050406030204" pitchFamily="18" charset="0"/>
                      </a:rPr>
                      <m:t>𝑞</m:t>
                    </m:r>
                  </m:oMath>
                </a14:m>
                <a:endParaRPr lang="en-US" dirty="0"/>
              </a:p>
            </p:txBody>
          </p:sp>
        </mc:Choice>
        <mc:Fallback xmlns="">
          <p:sp>
            <p:nvSpPr>
              <p:cNvPr id="5" name="Text Placeholder 4">
                <a:extLst>
                  <a:ext uri="{FF2B5EF4-FFF2-40B4-BE49-F238E27FC236}">
                    <a16:creationId xmlns:a16="http://schemas.microsoft.com/office/drawing/2014/main" id="{EAD3ECAD-8EB2-7C52-F304-E513F2948AD9}"/>
                  </a:ext>
                </a:extLst>
              </p:cNvPr>
              <p:cNvSpPr>
                <a:spLocks noGrp="1" noRot="1" noChangeAspect="1" noMove="1" noResize="1" noEditPoints="1" noAdjustHandles="1" noChangeArrowheads="1" noChangeShapeType="1" noTextEdit="1"/>
              </p:cNvSpPr>
              <p:nvPr>
                <p:ph type="body" idx="1"/>
              </p:nvPr>
            </p:nvSpPr>
            <p:spPr>
              <a:blipFill>
                <a:blip r:embed="rId2"/>
                <a:stretch>
                  <a:fillRect l="-1966" b="-1666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ACED375-3D77-11FB-8231-3E23A179BED7}"/>
              </a:ext>
            </a:extLst>
          </p:cNvPr>
          <p:cNvSpPr>
            <a:spLocks noGrp="1"/>
          </p:cNvSpPr>
          <p:nvPr>
            <p:ph sz="half" idx="2"/>
          </p:nvPr>
        </p:nvSpPr>
        <p:spPr/>
        <p:txBody>
          <a:bodyPr>
            <a:normAutofit lnSpcReduction="10000"/>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p>
          <a:p>
            <a:pPr lvl="1"/>
            <a:r>
              <a:rPr lang="en-US" dirty="0"/>
              <a:t>(</a:t>
            </a:r>
            <a:r>
              <a:rPr lang="en-US" dirty="0">
                <a:hlinkClick r:id="rId3"/>
              </a:rPr>
              <a:t>Streeter &amp; Lochbaum, 1998</a:t>
            </a:r>
            <a:r>
              <a:rPr lang="en-US" dirty="0"/>
              <a:t>)</a:t>
            </a:r>
          </a:p>
        </p:txBody>
      </p:sp>
      <p:sp>
        <p:nvSpPr>
          <p:cNvPr id="6" name="Text Placeholder 5">
            <a:extLst>
              <a:ext uri="{FF2B5EF4-FFF2-40B4-BE49-F238E27FC236}">
                <a16:creationId xmlns:a16="http://schemas.microsoft.com/office/drawing/2014/main" id="{AABCE8B1-D24D-D0BA-E6E7-E398F6CECA76}"/>
              </a:ext>
            </a:extLst>
          </p:cNvPr>
          <p:cNvSpPr>
            <a:spLocks noGrp="1"/>
          </p:cNvSpPr>
          <p:nvPr>
            <p:ph type="body" sz="quarter" idx="3"/>
          </p:nvPr>
        </p:nvSpPr>
        <p:spPr/>
        <p:txBody>
          <a:bodyPr/>
          <a:lstStyle/>
          <a:p>
            <a:r>
              <a:rPr lang="en-US" dirty="0" err="1"/>
              <a:t>ChatBots</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2D72390-0C3A-7254-D5D8-FD46782455BD}"/>
                  </a:ext>
                </a:extLst>
              </p:cNvPr>
              <p:cNvSpPr>
                <a:spLocks noGrp="1"/>
              </p:cNvSpPr>
              <p:nvPr>
                <p:ph sz="quarter" idx="4"/>
              </p:nvPr>
            </p:nvSpPr>
            <p:spPr>
              <a:xfrm>
                <a:off x="6172200" y="2505075"/>
                <a:ext cx="5449682" cy="3684588"/>
              </a:xfrm>
            </p:spPr>
            <p:txBody>
              <a:bodyPr>
                <a:normAutofit lnSpcReduction="10000"/>
              </a:bodyPr>
              <a:lstStyle/>
              <a:p>
                <a:r>
                  <a:rPr lang="en-US" dirty="0"/>
                  <a:t>Compare and Contrast</a:t>
                </a:r>
              </a:p>
              <a:p>
                <a:pPr lvl="1"/>
                <a:r>
                  <a:rPr lang="en-US" dirty="0"/>
                  <a:t>For each recommendation </a:t>
                </a:r>
                <a14:m>
                  <m:oMath xmlns:m="http://schemas.openxmlformats.org/officeDocument/2006/math">
                    <m:r>
                      <a:rPr lang="en-US" i="1" dirty="0" smtClean="0">
                        <a:latin typeface="Cambria Math" panose="02040503050406030204" pitchFamily="18" charset="0"/>
                      </a:rPr>
                      <m:t>𝑟</m:t>
                    </m:r>
                  </m:oMath>
                </a14:m>
                <a:r>
                  <a:rPr lang="en-US" dirty="0"/>
                  <a:t>:</a:t>
                </a:r>
              </a:p>
              <a:p>
                <a:pPr lvl="2"/>
                <a:r>
                  <a:rPr lang="en-US" dirty="0"/>
                  <a:t>Use bots to</a:t>
                </a:r>
              </a:p>
              <a:p>
                <a:pPr lvl="3"/>
                <a:r>
                  <a:rPr lang="en-US" dirty="0"/>
                  <a:t>summarize </a:t>
                </a:r>
                <a14:m>
                  <m:oMath xmlns:m="http://schemas.openxmlformats.org/officeDocument/2006/math">
                    <m:r>
                      <a:rPr lang="en-US" i="1" dirty="0" smtClean="0">
                        <a:latin typeface="Cambria Math" panose="02040503050406030204" pitchFamily="18" charset="0"/>
                      </a:rPr>
                      <m:t>𝑟</m:t>
                    </m:r>
                  </m:oMath>
                </a14:m>
                <a:endParaRPr lang="en-US" dirty="0"/>
              </a:p>
              <a:p>
                <a:pPr lvl="3"/>
                <a:r>
                  <a:rPr lang="en-US" dirty="0"/>
                  <a:t>identify similarities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3"/>
                <a:r>
                  <a:rPr lang="en-US" dirty="0"/>
                  <a:t>identify differences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2"/>
                <a:endParaRPr lang="en-US" dirty="0"/>
              </a:p>
            </p:txBody>
          </p:sp>
        </mc:Choice>
        <mc:Fallback xmlns="">
          <p:sp>
            <p:nvSpPr>
              <p:cNvPr id="7" name="Content Placeholder 6">
                <a:extLst>
                  <a:ext uri="{FF2B5EF4-FFF2-40B4-BE49-F238E27FC236}">
                    <a16:creationId xmlns:a16="http://schemas.microsoft.com/office/drawing/2014/main" id="{12D72390-0C3A-7254-D5D8-FD46782455BD}"/>
                  </a:ext>
                </a:extLst>
              </p:cNvPr>
              <p:cNvSpPr>
                <a:spLocks noGrp="1" noRot="1" noChangeAspect="1" noMove="1" noResize="1" noEditPoints="1" noAdjustHandles="1" noChangeArrowheads="1" noChangeShapeType="1" noTextEdit="1"/>
              </p:cNvSpPr>
              <p:nvPr>
                <p:ph sz="quarter" idx="4"/>
              </p:nvPr>
            </p:nvSpPr>
            <p:spPr>
              <a:xfrm>
                <a:off x="6172200" y="2505075"/>
                <a:ext cx="5449682" cy="3684588"/>
              </a:xfrm>
              <a:blipFill>
                <a:blip r:embed="rId4"/>
                <a:stretch>
                  <a:fillRect l="-2098" t="-37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46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2463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normAutofit/>
          </a:bodyPr>
          <a:lstStyle/>
          <a:p>
            <a:r>
              <a:rPr lang="en-US" dirty="0"/>
              <a:t>Recommendation API is Super-Easy</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t>Example of S2 (Semantic Scholar) API</a:t>
            </a:r>
            <a:endParaRPr lang="en-US" dirty="0">
              <a:hlinkClick r:id="rId2"/>
            </a:endParaRPr>
          </a:p>
          <a:p>
            <a:pPr lvl="1"/>
            <a:r>
              <a:rPr lang="en-US" dirty="0">
                <a:hlinkClick r:id="rId2"/>
              </a:rPr>
              <a:t>https://api.semanticscholar.org/recommendations/v1/papers/forpaper/21321bad706a9f9dbb502588b0bb393cf15fa052?from=all-cs&amp;fields=title,externalIds,citationCount</a:t>
            </a:r>
            <a:r>
              <a:rPr lang="en-US" dirty="0"/>
              <a:t> </a:t>
            </a:r>
          </a:p>
          <a:p>
            <a:r>
              <a:rPr lang="en-US" dirty="0"/>
              <a:t>query: 21321bad706a9f9dbb502588b0bb393cf15fa052</a:t>
            </a:r>
          </a:p>
          <a:p>
            <a:pPr lvl="1"/>
            <a:r>
              <a:rPr lang="en-US" dirty="0"/>
              <a:t>A paper id on Semantic Scholar</a:t>
            </a:r>
          </a:p>
          <a:p>
            <a:r>
              <a:rPr lang="en-US" dirty="0"/>
              <a:t>Returns recommendations (papers similar to query)</a:t>
            </a:r>
          </a:p>
          <a:p>
            <a:pPr lvl="1"/>
            <a:r>
              <a:rPr lang="en-US" dirty="0"/>
              <a:t>Queries and documents are embedded as vectors</a:t>
            </a:r>
          </a:p>
          <a:p>
            <a:pPr lvl="2"/>
            <a:r>
              <a:rPr lang="en-US" dirty="0"/>
              <a:t>Using Specter, a BERT-like deep net</a:t>
            </a:r>
          </a:p>
          <a:p>
            <a:pPr lvl="1"/>
            <a:r>
              <a:rPr lang="en-US" dirty="0"/>
              <a:t>Search is based on Approximate Nearest Neighbors (FAISS)</a:t>
            </a:r>
          </a:p>
          <a:p>
            <a:pPr lvl="1"/>
            <a:r>
              <a:rPr lang="en-US" dirty="0"/>
              <a:t>from=all-cs: limits search to computer science (about 10% of S2 collection)</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C2A0AA09-918E-DCFF-4D51-89BD5F0F8997}"/>
              </a:ext>
            </a:extLst>
          </p:cNvPr>
          <p:cNvPicPr>
            <a:picLocks noChangeAspect="1"/>
          </p:cNvPicPr>
          <p:nvPr/>
        </p:nvPicPr>
        <p:blipFill>
          <a:blip r:embed="rId3"/>
          <a:stretch>
            <a:fillRect/>
          </a:stretch>
        </p:blipFill>
        <p:spPr>
          <a:xfrm>
            <a:off x="10566137" y="182831"/>
            <a:ext cx="1575325" cy="1575325"/>
          </a:xfrm>
          <a:prstGeom prst="rect">
            <a:avLst/>
          </a:prstGeom>
        </p:spPr>
      </p:pic>
    </p:spTree>
    <p:extLst>
      <p:ext uri="{BB962C8B-B14F-4D97-AF65-F5344CB8AC3E}">
        <p14:creationId xmlns:p14="http://schemas.microsoft.com/office/powerpoint/2010/main" val="64771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0859"/>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8538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67</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
        <p:nvSpPr>
          <p:cNvPr id="3" name="Rounded Rectangular Callout 2">
            <a:extLst>
              <a:ext uri="{FF2B5EF4-FFF2-40B4-BE49-F238E27FC236}">
                <a16:creationId xmlns:a16="http://schemas.microsoft.com/office/drawing/2014/main" id="{D8457DA1-C6F5-3DF0-C16B-E0C91B0613E5}"/>
              </a:ext>
            </a:extLst>
          </p:cNvPr>
          <p:cNvSpPr/>
          <p:nvPr/>
        </p:nvSpPr>
        <p:spPr>
          <a:xfrm>
            <a:off x="852808" y="2138431"/>
            <a:ext cx="890711"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6" name="Rounded Rectangular Callout 5">
            <a:extLst>
              <a:ext uri="{FF2B5EF4-FFF2-40B4-BE49-F238E27FC236}">
                <a16:creationId xmlns:a16="http://schemas.microsoft.com/office/drawing/2014/main" id="{C0CF558E-2B3C-616C-3C8B-0DB7E46A2F19}"/>
              </a:ext>
            </a:extLst>
          </p:cNvPr>
          <p:cNvSpPr/>
          <p:nvPr/>
        </p:nvSpPr>
        <p:spPr>
          <a:xfrm>
            <a:off x="2620805" y="2087105"/>
            <a:ext cx="975203"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246425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8083122" cy="1325563"/>
          </a:xfrm>
        </p:spPr>
        <p:txBody>
          <a:bodyPr>
            <a:normAutofit/>
          </a:bodyPr>
          <a:lstStyle/>
          <a:p>
            <a:r>
              <a:rPr lang="en-US" dirty="0">
                <a:hlinkClick r:id="rId2"/>
              </a:rPr>
              <a:t>S2 API Recommentations</a:t>
            </a:r>
            <a:br>
              <a:rPr lang="en-US" dirty="0"/>
            </a:br>
            <a:r>
              <a:rPr lang="en-US" sz="3600" dirty="0"/>
              <a:t>Query: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688059" y="42581"/>
            <a:ext cx="2438400" cy="2438400"/>
          </a:xfrm>
          <a:prstGeom prst="rect">
            <a:avLst/>
          </a:prstGeom>
        </p:spPr>
      </p:pic>
      <p:sp>
        <p:nvSpPr>
          <p:cNvPr id="3" name="Rounded Rectangular Callout 2">
            <a:extLst>
              <a:ext uri="{FF2B5EF4-FFF2-40B4-BE49-F238E27FC236}">
                <a16:creationId xmlns:a16="http://schemas.microsoft.com/office/drawing/2014/main" id="{8B4DD94F-54DA-53DE-4A0D-60F67339A94A}"/>
              </a:ext>
            </a:extLst>
          </p:cNvPr>
          <p:cNvSpPr/>
          <p:nvPr/>
        </p:nvSpPr>
        <p:spPr>
          <a:xfrm>
            <a:off x="9608306" y="6073587"/>
            <a:ext cx="890711" cy="402716"/>
          </a:xfrm>
          <a:prstGeom prst="wedgeRoundRectCallout">
            <a:avLst>
              <a:gd name="adj1" fmla="val -26684"/>
              <a:gd name="adj2" fmla="val -10102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5" name="Rounded Rectangular Callout 4">
            <a:extLst>
              <a:ext uri="{FF2B5EF4-FFF2-40B4-BE49-F238E27FC236}">
                <a16:creationId xmlns:a16="http://schemas.microsoft.com/office/drawing/2014/main" id="{0322E9D6-CEEE-31E8-0919-C8689FCAA1C5}"/>
              </a:ext>
            </a:extLst>
          </p:cNvPr>
          <p:cNvSpPr/>
          <p:nvPr/>
        </p:nvSpPr>
        <p:spPr>
          <a:xfrm>
            <a:off x="10907259" y="6038450"/>
            <a:ext cx="975203" cy="402716"/>
          </a:xfrm>
          <a:prstGeom prst="wedgeRoundRectCallout">
            <a:avLst>
              <a:gd name="adj1" fmla="val -29563"/>
              <a:gd name="adj2" fmla="val -9396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62339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a:xfrm>
                <a:off x="838200" y="365125"/>
                <a:ext cx="9402755" cy="1325563"/>
              </a:xfrm>
            </p:spPr>
            <p:txBody>
              <a:bodyPr>
                <a:normAutofit fontScale="90000"/>
              </a:bodyPr>
              <a:lstStyle/>
              <a:p>
                <a:r>
                  <a:rPr lang="en-US" dirty="0">
                    <a:hlinkClick r:id="rId2"/>
                  </a:rPr>
                  <a:t>Compare and Contrast</a:t>
                </a:r>
                <a:br>
                  <a:rPr lang="en-US" dirty="0"/>
                </a:br>
                <a14:m>
                  <m:oMath xmlns:m="http://schemas.openxmlformats.org/officeDocument/2006/math">
                    <m:r>
                      <a:rPr lang="en-US" sz="2200" i="1" dirty="0">
                        <a:solidFill>
                          <a:srgbClr val="000000"/>
                        </a:solidFill>
                        <a:latin typeface="Cambria Math" panose="02040503050406030204" pitchFamily="18" charset="0"/>
                      </a:rPr>
                      <m:t>𝑞</m:t>
                    </m:r>
                  </m:oMath>
                </a14:m>
                <a:r>
                  <a:rPr lang="en-US" sz="2200" dirty="0">
                    <a:solidFill>
                      <a:srgbClr val="000000"/>
                    </a:solidFill>
                  </a:rPr>
                  <a:t>: Defense Against Model Extraction Attacks on Recommender Systems</a:t>
                </a:r>
                <a:br>
                  <a:rPr lang="en-US" sz="2200" dirty="0"/>
                </a:br>
                <a14:m>
                  <m:oMath xmlns:m="http://schemas.openxmlformats.org/officeDocument/2006/math">
                    <m:r>
                      <a:rPr lang="en-US" sz="2200" b="0" i="1" dirty="0" smtClean="0">
                        <a:latin typeface="Cambria Math" panose="02040503050406030204" pitchFamily="18" charset="0"/>
                      </a:rPr>
                      <m:t>𝑟</m:t>
                    </m:r>
                  </m:oMath>
                </a14:m>
                <a:r>
                  <a:rPr lang="en-US" sz="2200" dirty="0"/>
                  <a:t>: </a:t>
                </a:r>
                <a:r>
                  <a:rPr lang="en-US" sz="2200" dirty="0">
                    <a:solidFill>
                      <a:srgbClr val="000000"/>
                    </a:solidFill>
                  </a:rPr>
                  <a:t>Revisiting </a:t>
                </a:r>
                <a:r>
                  <a:rPr lang="en-US" sz="2200" dirty="0" err="1">
                    <a:solidFill>
                      <a:srgbClr val="000000"/>
                    </a:solidFill>
                  </a:rPr>
                  <a:t>Adversarially</a:t>
                </a:r>
                <a:r>
                  <a:rPr lang="en-US" sz="2200" dirty="0">
                    <a:solidFill>
                      <a:srgbClr val="000000"/>
                    </a:solidFill>
                  </a:rPr>
                  <a:t> Learned Injection Attacks Against Recommender Systems</a:t>
                </a:r>
                <a:endParaRPr lang="en-US" sz="2700" dirty="0"/>
              </a:p>
            </p:txBody>
          </p:sp>
        </mc:Choice>
        <mc:Fallback xmlns="">
          <p:sp>
            <p:nvSpPr>
              <p:cNvPr id="2" name="Title 1">
                <a:extLst>
                  <a:ext uri="{FF2B5EF4-FFF2-40B4-BE49-F238E27FC236}">
                    <a16:creationId xmlns:a16="http://schemas.microsoft.com/office/drawing/2014/main" id="{87DBAB91-5BE7-6300-6E1D-9DBF33C7BDB8}"/>
                  </a:ext>
                </a:extLst>
              </p:cNvPr>
              <p:cNvSpPr>
                <a:spLocks noGrp="1" noRot="1" noChangeAspect="1" noMove="1" noResize="1" noEditPoints="1" noAdjustHandles="1" noChangeArrowheads="1" noChangeShapeType="1" noTextEdit="1"/>
              </p:cNvSpPr>
              <p:nvPr>
                <p:ph type="title"/>
              </p:nvPr>
            </p:nvSpPr>
            <p:spPr>
              <a:xfrm>
                <a:off x="838200" y="365125"/>
                <a:ext cx="9402755" cy="1325563"/>
              </a:xfrm>
              <a:blipFill>
                <a:blip r:embed="rId3"/>
                <a:stretch>
                  <a:fillRect l="-2429" t="-6667" b="-2857"/>
                </a:stretch>
              </a:blipFill>
            </p:spPr>
            <p:txBody>
              <a:bodyPr/>
              <a:lstStyle/>
              <a:p>
                <a:r>
                  <a:rPr lang="en-US">
                    <a:noFill/>
                  </a:rPr>
                  <a:t> </a:t>
                </a:r>
              </a:p>
            </p:txBody>
          </p:sp>
        </mc:Fallback>
      </mc:AlternateContent>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4"/>
          <a:stretch>
            <a:fillRect/>
          </a:stretch>
        </p:blipFill>
        <p:spPr>
          <a:xfrm>
            <a:off x="961051" y="1825625"/>
            <a:ext cx="4935897" cy="4351338"/>
          </a:xfr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normAutofit fontScale="70000" lnSpcReduction="20000"/>
              </a:bodyPr>
              <a:lstStyle/>
              <a:p>
                <a:r>
                  <a:rPr lang="en-US" dirty="0"/>
                  <a:t>Input: query + candidate</a:t>
                </a:r>
              </a:p>
              <a:p>
                <a:r>
                  <a:rPr lang="en-US" dirty="0"/>
                  <a:t>Use prompts (chatbots)</a:t>
                </a:r>
              </a:p>
              <a:p>
                <a:pPr lvl="1"/>
                <a:r>
                  <a:rPr lang="en-US" dirty="0"/>
                  <a:t>Summary of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pPr lvl="1"/>
                <a:r>
                  <a:rPr lang="en-US" dirty="0"/>
                  <a:t>Similarities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pPr lvl="1"/>
                <a:r>
                  <a:rPr lang="en-US" dirty="0"/>
                  <a:t>Differences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r>
                  <a:rPr lang="en-US" dirty="0"/>
                  <a:t>Summary of </a:t>
                </a:r>
                <a14:m>
                  <m:oMath xmlns:m="http://schemas.openxmlformats.org/officeDocument/2006/math">
                    <m:r>
                      <a:rPr lang="en-US" i="1" dirty="0">
                        <a:solidFill>
                          <a:srgbClr val="000000"/>
                        </a:solidFill>
                        <a:latin typeface="Cambria Math" panose="02040503050406030204" pitchFamily="18" charset="0"/>
                      </a:rPr>
                      <m:t>𝑟</m:t>
                    </m:r>
                  </m:oMath>
                </a14:m>
                <a:r>
                  <a:rPr lang="en-US" dirty="0"/>
                  <a:t> (from chatbot)</a:t>
                </a:r>
              </a:p>
              <a:p>
                <a:pPr lvl="1"/>
                <a:r>
                  <a:rPr lang="en-US" b="0" i="0" dirty="0">
                    <a:solidFill>
                      <a:srgbClr val="000000"/>
                    </a:solidFill>
                    <a:effectLst/>
                    <a:latin typeface="Times" pitchFamily="2" charset="0"/>
                  </a:rPr>
                  <a:t>The paper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a:t>
                </a:r>
                <a:r>
                  <a:rPr lang="en-US" b="0" i="0" dirty="0" err="1">
                    <a:solidFill>
                      <a:srgbClr val="000000"/>
                    </a:solidFill>
                    <a:effectLst/>
                    <a:latin typeface="Times" pitchFamily="2" charset="0"/>
                  </a:rPr>
                  <a:t>Recomm</a:t>
                </a:r>
                <a:r>
                  <a:rPr lang="en-US" b="0" i="0" dirty="0">
                    <a:solidFill>
                      <a:srgbClr val="000000"/>
                    </a:solidFill>
                    <a:effectLst/>
                    <a:latin typeface="Times" pitchFamily="2" charset="0"/>
                  </a:rPr>
                  <a:t> Systems" explores the use of adversarial injection attacks against recommender systems. </a:t>
                </a:r>
              </a:p>
              <a:p>
                <a:pPr lvl="1"/>
                <a:r>
                  <a:rPr lang="en-US" b="0" i="0" dirty="0">
                    <a:solidFill>
                      <a:srgbClr val="000000"/>
                    </a:solidFill>
                    <a:effectLst/>
                    <a:latin typeface="Times" pitchFamily="2" charset="0"/>
                  </a:rPr>
                  <a:t>The attackers are assumed to have knowledge of the dataset used to train the target model. </a:t>
                </a:r>
              </a:p>
              <a:p>
                <a:pPr lvl="1"/>
                <a:r>
                  <a:rPr lang="en-US" b="0" i="0" dirty="0">
                    <a:solidFill>
                      <a:srgbClr val="000000"/>
                    </a:solidFill>
                    <a:effectLst/>
                    <a:latin typeface="Times" pitchFamily="2" charset="0"/>
                  </a:rPr>
                  <a:t>The paper techniques that can be in these attacks and potential impact on the targeted. </a:t>
                </a:r>
              </a:p>
              <a:p>
                <a:pPr lvl="1"/>
                <a:r>
                  <a:rPr lang="en-US" b="0" i="0" dirty="0">
                    <a:solidFill>
                      <a:srgbClr val="000000"/>
                    </a:solidFill>
                    <a:effectLst/>
                    <a:latin typeface="Times" pitchFamily="2" charset="0"/>
                  </a:rPr>
                  <a:t>The work was presented at the 14th ACM Conference on Recommender Systems in 2020.</a:t>
                </a:r>
                <a:endParaRPr lang="en-US" dirty="0"/>
              </a:p>
            </p:txBody>
          </p:sp>
        </mc:Choice>
        <mc:Fallback xmlns="">
          <p:sp>
            <p:nvSpPr>
              <p:cNvPr id="7" name="Content Placeholder 6">
                <a:extLst>
                  <a:ext uri="{FF2B5EF4-FFF2-40B4-BE49-F238E27FC236}">
                    <a16:creationId xmlns:a16="http://schemas.microsoft.com/office/drawing/2014/main" id="{FE2B0243-DEF6-CCC1-9A84-92663575B015}"/>
                  </a:ext>
                </a:extLst>
              </p:cNvPr>
              <p:cNvSpPr>
                <a:spLocks noGrp="1" noRot="1" noChangeAspect="1" noMove="1" noResize="1" noEditPoints="1" noAdjustHandles="1" noChangeArrowheads="1" noChangeShapeType="1" noTextEdit="1"/>
              </p:cNvSpPr>
              <p:nvPr>
                <p:ph sz="half" idx="2"/>
              </p:nvPr>
            </p:nvSpPr>
            <p:spPr>
              <a:blipFill>
                <a:blip r:embed="rId5"/>
                <a:stretch>
                  <a:fillRect l="-1222"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6"/>
          <a:stretch>
            <a:fillRect/>
          </a:stretch>
        </p:blipFill>
        <p:spPr>
          <a:xfrm>
            <a:off x="10240955" y="-16227"/>
            <a:ext cx="2088265" cy="2088265"/>
          </a:xfrm>
          <a:prstGeom prst="rect">
            <a:avLst/>
          </a:prstGeom>
        </p:spPr>
      </p:pic>
      <p:sp>
        <p:nvSpPr>
          <p:cNvPr id="3" name="Rounded Rectangular Callout 2">
            <a:extLst>
              <a:ext uri="{FF2B5EF4-FFF2-40B4-BE49-F238E27FC236}">
                <a16:creationId xmlns:a16="http://schemas.microsoft.com/office/drawing/2014/main" id="{1A6025F6-768A-8F8E-ED1F-6CA75EC722FA}"/>
              </a:ext>
            </a:extLst>
          </p:cNvPr>
          <p:cNvSpPr/>
          <p:nvPr/>
        </p:nvSpPr>
        <p:spPr>
          <a:xfrm>
            <a:off x="10378597" y="2373488"/>
            <a:ext cx="975203" cy="402716"/>
          </a:xfrm>
          <a:prstGeom prst="wedgeRoundRectCallout">
            <a:avLst>
              <a:gd name="adj1" fmla="val 25336"/>
              <a:gd name="adj2" fmla="val 8603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
        <p:nvSpPr>
          <p:cNvPr id="6" name="Rounded Rectangular Callout 5">
            <a:extLst>
              <a:ext uri="{FF2B5EF4-FFF2-40B4-BE49-F238E27FC236}">
                <a16:creationId xmlns:a16="http://schemas.microsoft.com/office/drawing/2014/main" id="{297B386F-EE71-2AA1-3E7E-E75B0A04D29B}"/>
              </a:ext>
            </a:extLst>
          </p:cNvPr>
          <p:cNvSpPr/>
          <p:nvPr/>
        </p:nvSpPr>
        <p:spPr>
          <a:xfrm>
            <a:off x="4832580" y="2273853"/>
            <a:ext cx="890711" cy="402716"/>
          </a:xfrm>
          <a:prstGeom prst="wedgeRoundRectCallout">
            <a:avLst>
              <a:gd name="adj1" fmla="val -61791"/>
              <a:gd name="adj2" fmla="val 683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cxnSp>
        <p:nvCxnSpPr>
          <p:cNvPr id="10" name="Straight Arrow Connector 9">
            <a:extLst>
              <a:ext uri="{FF2B5EF4-FFF2-40B4-BE49-F238E27FC236}">
                <a16:creationId xmlns:a16="http://schemas.microsoft.com/office/drawing/2014/main" id="{CB4C9F02-58F0-7AE5-47EE-54296F7A7094}"/>
              </a:ext>
            </a:extLst>
          </p:cNvPr>
          <p:cNvCxnSpPr/>
          <p:nvPr/>
        </p:nvCxnSpPr>
        <p:spPr>
          <a:xfrm>
            <a:off x="5495876" y="3145915"/>
            <a:ext cx="758051" cy="21794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2000" fill="hold"/>
                                        <p:tgtEl>
                                          <p:spTgt spid="7">
                                            <p:txEl>
                                              <p:pRg st="9" end="9"/>
                                            </p:txEl>
                                          </p:spTgt>
                                        </p:tgtEl>
                                        <p:attrNameLst>
                                          <p:attrName>style.color</p:attrName>
                                        </p:attrNameLst>
                                      </p:cBhvr>
                                      <p:to>
                                        <a:schemeClr val="accent2"/>
                                      </p:to>
                                    </p:animClr>
                                  </p:childTnLst>
                                </p:cTn>
                              </p:par>
                            </p:childTnLst>
                          </p:cTn>
                        </p:par>
                      </p:childTnLst>
                    </p:cTn>
                  </p:par>
                  <p:par>
                    <p:cTn id="47" fill="hold">
                      <p:stCondLst>
                        <p:cond delay="indefinite"/>
                      </p:stCondLst>
                      <p:childTnLst>
                        <p:par>
                          <p:cTn id="48" fill="hold">
                            <p:stCondLst>
                              <p:cond delay="0"/>
                            </p:stCondLst>
                            <p:childTnLst>
                              <p:par>
                                <p:cTn id="49" presetID="3" presetClass="emph" presetSubtype="2" fill="hold" nodeType="clickEffect">
                                  <p:stCondLst>
                                    <p:cond delay="0"/>
                                  </p:stCondLst>
                                  <p:childTnLst>
                                    <p:animClr clrSpc="rgb" dir="cw">
                                      <p:cBhvr override="childStyle">
                                        <p:cTn id="50" dur="2000" fill="hold"/>
                                        <p:tgtEl>
                                          <p:spTgt spid="7">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16230</TotalTime>
  <Words>4079</Words>
  <Application>Microsoft Macintosh PowerPoint</Application>
  <PresentationFormat>Widescreen</PresentationFormat>
  <Paragraphs>745</Paragraphs>
  <Slides>67</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 IR</vt:lpstr>
      <vt:lpstr>If you are a researcher or practitioner</vt:lpstr>
      <vt:lpstr>A Few Use Cases</vt:lpstr>
      <vt:lpstr>Recommendation API is Super-Easy</vt:lpstr>
      <vt:lpstr>Chatbots are Super-Easy www.vecml.com </vt:lpstr>
      <vt:lpstr>WSDM-2024 Papers on arXiv</vt:lpstr>
      <vt:lpstr>S2 API Recommentations Query: A Paper in WSDM-2024</vt:lpstr>
      <vt:lpstr>Compare and Contrast q: Defense Against Model Extraction Attacks on Recommender Systems r: Revisiting Adversarially Learned Injection Attacks Against Recommender Systems</vt:lpstr>
      <vt:lpstr>Output from Chatbot q: Defense Against Model Extraction Attacks on Recommender Systems r: Revisiting Adversarially Learned Injection Attacks Against Recommender Systems</vt:lpstr>
      <vt:lpstr>Take-Away Message: If you are a researcher or practitioner</vt:lpstr>
      <vt:lpstr>Easy: NLP</vt:lpstr>
      <vt:lpstr>Prompt Engineering (and disintermediating web-search)</vt:lpstr>
      <vt:lpstr>“Helping” with homework: Cheating (?)</vt:lpstr>
      <vt:lpstr>Disintermediating Google, Stack Overflow</vt:lpstr>
      <vt:lpstr>PowerPoint Presentation</vt:lpstr>
      <vt:lpstr>Replacing Stack Overflow with ChatGPT</vt:lpstr>
      <vt:lpstr>I may be old-fashioned, but I still use Stack Overflow…</vt:lpstr>
      <vt:lpstr>Decomposing a big problem into subtasks</vt:lpstr>
      <vt:lpstr>PowerPoint Presentation</vt:lpstr>
      <vt:lpstr>Limitations</vt:lpstr>
      <vt:lpstr>Easy: NLP</vt:lpstr>
      <vt:lpstr>Standard 3-Step Recipe</vt:lpstr>
      <vt:lpstr>Standard 3-Step Recipe</vt:lpstr>
      <vt:lpstr>Standard 3-Step Recipe</vt:lpstr>
      <vt:lpstr>Inference (predict)</vt:lpstr>
      <vt:lpstr>“Easy Inference”</vt:lpstr>
      <vt:lpstr>Resources</vt:lpstr>
      <vt:lpstr>Easy: Inference (Colab) HuggingFace Pipelines</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80</cp:revision>
  <dcterms:created xsi:type="dcterms:W3CDTF">2023-08-31T19:51:53Z</dcterms:created>
  <dcterms:modified xsi:type="dcterms:W3CDTF">2024-03-13T16:01:02Z</dcterms:modified>
</cp:coreProperties>
</file>